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1"/>
  </p:sldMasterIdLst>
  <p:notesMasterIdLst>
    <p:notesMasterId r:id="rId14"/>
  </p:notesMasterIdLst>
  <p:handoutMasterIdLst>
    <p:handoutMasterId r:id="rId15"/>
  </p:handoutMasterIdLst>
  <p:sldIdLst>
    <p:sldId id="275" r:id="rId2"/>
    <p:sldId id="434" r:id="rId3"/>
    <p:sldId id="433" r:id="rId4"/>
    <p:sldId id="435" r:id="rId5"/>
    <p:sldId id="416" r:id="rId6"/>
    <p:sldId id="431" r:id="rId7"/>
    <p:sldId id="420" r:id="rId8"/>
    <p:sldId id="432" r:id="rId9"/>
    <p:sldId id="375" r:id="rId10"/>
    <p:sldId id="376" r:id="rId11"/>
    <p:sldId id="436" r:id="rId12"/>
    <p:sldId id="28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65D7FF"/>
    <a:srgbClr val="0EAE9F"/>
    <a:srgbClr val="13B09B"/>
    <a:srgbClr val="0290F8"/>
    <a:srgbClr val="FE59D0"/>
    <a:srgbClr val="F55455"/>
    <a:srgbClr val="FF9732"/>
    <a:srgbClr val="02B64E"/>
    <a:srgbClr val="1BC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3"/>
  </p:normalViewPr>
  <p:slideViewPr>
    <p:cSldViewPr snapToGrid="0" snapToObjects="1">
      <p:cViewPr varScale="1">
        <p:scale>
          <a:sx n="83" d="100"/>
          <a:sy n="83" d="100"/>
        </p:scale>
        <p:origin x="137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3800535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SPIKE PRIME TUTORIALS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 userDrawn="1"/>
        </p:nvSpPr>
        <p:spPr>
          <a:xfrm>
            <a:off x="6058605" y="737053"/>
            <a:ext cx="2911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By the Creators of EV3Lessons</a:t>
            </a:r>
          </a:p>
          <a:p>
            <a:endParaRPr lang="en-US" sz="1600" dirty="0"/>
          </a:p>
        </p:txBody>
      </p:sp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FB7ADF6-1444-408E-9FCE-E97B72729DF6}"/>
              </a:ext>
            </a:extLst>
          </p:cNvPr>
          <p:cNvGrpSpPr/>
          <p:nvPr userDrawn="1"/>
        </p:nvGrpSpPr>
        <p:grpSpPr>
          <a:xfrm>
            <a:off x="191917" y="5040728"/>
            <a:ext cx="4773538" cy="1188622"/>
            <a:chOff x="131592" y="5034964"/>
            <a:chExt cx="4773538" cy="1188622"/>
          </a:xfrm>
        </p:grpSpPr>
        <p:pic>
          <p:nvPicPr>
            <p:cNvPr id="13" name="Picture 12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A31BB41A-E0C0-44EC-AB22-6A06F9889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4" name="Picture 13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C9AF5303-4ED3-474D-9889-18B3B811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5" name="Picture 14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46A2C733-C588-4106-93FF-791B90D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6" name="Picture 15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E0943304-40C0-4773-971A-FD39C6D19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55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2636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3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6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primelesso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hyperlink" Target="http://wheels.sariel.p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Configuration du movement du robot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>
            <a:normAutofit fontScale="90000"/>
          </a:bodyPr>
          <a:lstStyle/>
          <a:p>
            <a:r>
              <a:rPr lang="fr-FR" dirty="0"/>
              <a:t>De combien de cm le robot se déplace-t-il en une rotation ? (méthode 2)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0AE326F-B6AA-478E-97C3-700CAE3BB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2426145"/>
          </a:xfrm>
        </p:spPr>
        <p:txBody>
          <a:bodyPr>
            <a:normAutofit fontScale="85000" lnSpcReduction="20000"/>
          </a:bodyPr>
          <a:lstStyle/>
          <a:p>
            <a:pPr marL="0" lvl="1" algn="just"/>
            <a:r>
              <a:rPr lang="fr-FR" sz="2100" dirty="0"/>
              <a:t>Utilisez le tableau de bord pour visualiser les données des capteurs afin de trouver la valeur des degrés-moteur</a:t>
            </a:r>
          </a:p>
          <a:p>
            <a:pPr marL="476100" indent="-342900" algn="just">
              <a:buFont typeface="+mj-lt"/>
              <a:buAutoNum type="arabicPeriod"/>
            </a:pPr>
            <a:r>
              <a:rPr lang="fr-FR" sz="1900" dirty="0"/>
              <a:t>Placez votre règle à côté de votre roue/robot à 0 centimètre (quelle soit la partie du robot que vous utilisez pour vous aligner sur 0, vous devez l'utiliser pour mesurer la distance à l'étape 2)</a:t>
            </a:r>
          </a:p>
          <a:p>
            <a:pPr marL="476100" indent="-342900" algn="just">
              <a:buFont typeface="+mj-lt"/>
              <a:buAutoNum type="arabicPeriod"/>
            </a:pPr>
            <a:r>
              <a:rPr lang="fr-FR" sz="1900" dirty="0"/>
              <a:t>Faites avancer votre robot jusqu'à ce que la lecture du codeur moteur (dans le logiciel SPIKE) atteigne 1 rotation, soit 360 degrés. Une fois que vous avez appris à programmer les mouvements, vous pouvez programmer le robot pour qu'il avance d'une rotation.</a:t>
            </a:r>
          </a:p>
          <a:p>
            <a:pPr marL="476100" indent="-342900" algn="just">
              <a:buFont typeface="+mj-lt"/>
              <a:buAutoNum type="arabicPeriod"/>
            </a:pPr>
            <a:r>
              <a:rPr lang="fr-FR" sz="1900" dirty="0"/>
              <a:t>Lisez le nombre de cm que le robot a déplacé le long de la règle</a:t>
            </a:r>
          </a:p>
          <a:p>
            <a:pPr marL="476100" indent="-342900" algn="just">
              <a:buFont typeface="+mj-lt"/>
              <a:buAutoNum type="arabicPeriod"/>
            </a:pPr>
            <a:r>
              <a:rPr lang="fr-FR" sz="1900" dirty="0"/>
              <a:t>Utilisez les valeurs pour configurer le mouvement de votre robot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ruler_0_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68" y="5010269"/>
            <a:ext cx="3484790" cy="113817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444030" y="4988732"/>
            <a:ext cx="81088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device, drawing&#10;&#10;Description automatically generated">
            <a:extLst>
              <a:ext uri="{FF2B5EF4-FFF2-40B4-BE49-F238E27FC236}">
                <a16:creationId xmlns:a16="http://schemas.microsoft.com/office/drawing/2014/main" id="{0C92C647-CC8A-4B75-B940-183C9CCC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40" y="3668460"/>
            <a:ext cx="3992473" cy="656239"/>
          </a:xfrm>
          <a:prstGeom prst="rect">
            <a:avLst/>
          </a:prstGeom>
        </p:spPr>
      </p:pic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9069811C-B843-4020-BDCA-18E5BC10E883}"/>
              </a:ext>
            </a:extLst>
          </p:cNvPr>
          <p:cNvSpPr/>
          <p:nvPr/>
        </p:nvSpPr>
        <p:spPr>
          <a:xfrm>
            <a:off x="1374075" y="3650925"/>
            <a:ext cx="666925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9">
            <a:extLst>
              <a:ext uri="{FF2B5EF4-FFF2-40B4-BE49-F238E27FC236}">
                <a16:creationId xmlns:a16="http://schemas.microsoft.com/office/drawing/2014/main" id="{64EBD953-A197-4400-B47D-769A68191138}"/>
              </a:ext>
            </a:extLst>
          </p:cNvPr>
          <p:cNvSpPr/>
          <p:nvPr/>
        </p:nvSpPr>
        <p:spPr>
          <a:xfrm>
            <a:off x="3904388" y="3605428"/>
            <a:ext cx="666925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1B4FE4-6A1B-4437-942C-F1AF68B854A9}"/>
              </a:ext>
            </a:extLst>
          </p:cNvPr>
          <p:cNvGrpSpPr/>
          <p:nvPr/>
        </p:nvGrpSpPr>
        <p:grpSpPr>
          <a:xfrm>
            <a:off x="245029" y="4302848"/>
            <a:ext cx="1199001" cy="1371767"/>
            <a:chOff x="6507213" y="1384746"/>
            <a:chExt cx="1199001" cy="137176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F166064-9261-4347-A7C4-94652D880FDA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8" name="Rounded Rectangle 14">
                <a:extLst>
                  <a:ext uri="{FF2B5EF4-FFF2-40B4-BE49-F238E27FC236}">
                    <a16:creationId xmlns:a16="http://schemas.microsoft.com/office/drawing/2014/main" id="{188B5556-418F-4C99-8AD1-EAD3478F86D2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rgbClr val="FFD5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15">
                <a:extLst>
                  <a:ext uri="{FF2B5EF4-FFF2-40B4-BE49-F238E27FC236}">
                    <a16:creationId xmlns:a16="http://schemas.microsoft.com/office/drawing/2014/main" id="{F146A0A4-9967-4A3C-B771-EA64C66FEF07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0" name="Rounded Rectangle 16">
                <a:extLst>
                  <a:ext uri="{FF2B5EF4-FFF2-40B4-BE49-F238E27FC236}">
                    <a16:creationId xmlns:a16="http://schemas.microsoft.com/office/drawing/2014/main" id="{0BE36C37-9C89-47B2-A123-AF561EEAF0B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92EE2C8-73C9-4AEE-9B78-9B42F5B629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A9488F-FC79-47D1-B9C0-FC5710733BF8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D864C0-5E5D-43EC-B2AC-D87504768B2F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31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D1DC-7464-4F8E-9514-32489A0B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27C2A-991F-406F-90BB-F8E7E3953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2DDC9-140C-49B0-8D55-87E23016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3C9488-1B50-4D09-A368-54DEB53F1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7"/>
            <a:ext cx="8833715" cy="1295092"/>
          </a:xfrm>
        </p:spPr>
        <p:txBody>
          <a:bodyPr>
            <a:normAutofit lnSpcReduction="10000"/>
          </a:bodyPr>
          <a:lstStyle/>
          <a:p>
            <a:pPr algn="just"/>
            <a:r>
              <a:rPr lang="fr-FR" dirty="0"/>
              <a:t>Pour le </a:t>
            </a:r>
            <a:r>
              <a:rPr lang="fr-FR" dirty="0" err="1"/>
              <a:t>Droid</a:t>
            </a:r>
            <a:r>
              <a:rPr lang="fr-FR" dirty="0"/>
              <a:t> Bot IV, des roues plus petites sont utilisées.  Une rotation ne fait déplacer le robot que de 17,5 cm. Par défaut, la vitesse est donc également plus élevée</a:t>
            </a:r>
          </a:p>
          <a:p>
            <a:pPr algn="just"/>
            <a:r>
              <a:rPr lang="fr-FR" dirty="0"/>
              <a:t>Pour </a:t>
            </a:r>
            <a:r>
              <a:rPr lang="fr-FR" dirty="0" err="1"/>
              <a:t>ADB</a:t>
            </a:r>
            <a:r>
              <a:rPr lang="fr-FR" dirty="0"/>
              <a:t>, les roues les plus grandes sont utilisées. Une rotation fait déplacer le robot de 27,6 cm. La vitesse par défaut est inférieure pour un contrôle supplémentaire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FBC9E-8685-414B-8DF5-5643CBA1AB5D}"/>
              </a:ext>
            </a:extLst>
          </p:cNvPr>
          <p:cNvSpPr txBox="1"/>
          <p:nvPr/>
        </p:nvSpPr>
        <p:spPr>
          <a:xfrm>
            <a:off x="1578634" y="5332728"/>
            <a:ext cx="14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IV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7DA6B-7FBA-4190-97FE-17DE53EE2958}"/>
              </a:ext>
            </a:extLst>
          </p:cNvPr>
          <p:cNvSpPr txBox="1"/>
          <p:nvPr/>
        </p:nvSpPr>
        <p:spPr>
          <a:xfrm>
            <a:off x="6208144" y="5300462"/>
            <a:ext cx="14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FB2638-7EE0-417F-BD9D-2BD303F5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2348199"/>
            <a:ext cx="8833716" cy="3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générique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72E3AA9-5E6C-4C88-97C2-F1D0D78BF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fr-FR" sz="1600" dirty="0"/>
              <a:t>Cette leçon a été créée par Sanjay </a:t>
            </a:r>
            <a:r>
              <a:rPr lang="fr-FR" sz="1600" dirty="0" err="1"/>
              <a:t>Seshan</a:t>
            </a:r>
            <a:r>
              <a:rPr lang="fr-FR" sz="1600" dirty="0"/>
              <a:t> et </a:t>
            </a:r>
            <a:r>
              <a:rPr lang="fr-FR" sz="1600" dirty="0" err="1"/>
              <a:t>Arvind</a:t>
            </a:r>
            <a:r>
              <a:rPr lang="fr-FR" sz="1600" dirty="0"/>
              <a:t> </a:t>
            </a:r>
            <a:r>
              <a:rPr lang="fr-FR" sz="1600" dirty="0" err="1"/>
              <a:t>Seshan</a:t>
            </a:r>
            <a:r>
              <a:rPr lang="fr-FR" sz="1600" dirty="0"/>
              <a:t> pour « SPIKE Prime </a:t>
            </a:r>
            <a:r>
              <a:rPr lang="fr-FR" sz="1600" dirty="0" err="1"/>
              <a:t>Lessons</a:t>
            </a:r>
            <a:r>
              <a:rPr lang="fr-FR" sz="1600" dirty="0"/>
              <a:t> »</a:t>
            </a:r>
          </a:p>
          <a:p>
            <a:r>
              <a:rPr lang="fr-FR" sz="1600" dirty="0"/>
              <a:t>D'autres leçons sont disponibles à l'adresse suivante </a:t>
            </a:r>
            <a:r>
              <a:rPr lang="en-US" sz="1600" dirty="0">
                <a:hlinkClick r:id="rId2"/>
              </a:rPr>
              <a:t>www.primelessons.org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0C3FA9-A5B6-46B9-BFB5-383F62AFC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" y="5862802"/>
            <a:ext cx="8831580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fr-FR" altLang="en-US" sz="1200" dirty="0">
                <a:solidFill>
                  <a:srgbClr val="000000"/>
                </a:solidFill>
                <a:latin typeface="Helvetica Neue"/>
              </a:rPr>
              <a:t>Ce travail est autorisé dans le cadre d</a:t>
            </a:r>
            <a:r>
              <a:rPr lang="fr-FR" altLang="en-US" sz="1200" dirty="0">
                <a:solidFill>
                  <a:srgbClr val="000000"/>
                </a:solidFill>
                <a:latin typeface="Helvetica Neue"/>
                <a:hlinkClick r:id="rId3"/>
              </a:rPr>
              <a:t>’</a:t>
            </a:r>
            <a:r>
              <a:rPr lang="fr-FR" altLang="en-US" sz="1200" dirty="0">
                <a:solidFill>
                  <a:srgbClr val="000000"/>
                </a:solidFill>
                <a:latin typeface="Helvetica Neue"/>
              </a:rPr>
              <a:t>une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16" name="Picture 5" descr="Creative Commons License">
            <a:hlinkClick r:id="rId3"/>
            <a:extLst>
              <a:ext uri="{FF2B5EF4-FFF2-40B4-BE49-F238E27FC236}">
                <a16:creationId xmlns:a16="http://schemas.microsoft.com/office/drawing/2014/main" id="{D5F73C14-FBAE-44AD-9A50-E63B7A207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F527-3878-4C6E-86D7-6116F855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Objectifs</a:t>
            </a:r>
            <a:r>
              <a:rPr lang="en-US" dirty="0"/>
              <a:t> de la </a:t>
            </a:r>
            <a:r>
              <a:rPr lang="en-US" dirty="0" err="1"/>
              <a:t>leçon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068E7-D7DC-4167-8F96-55DA17CA2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fr-FR" dirty="0"/>
              <a:t>Apprendre à configurer les mouvements d'un robot SPIKE Prime</a:t>
            </a:r>
          </a:p>
          <a:p>
            <a:pPr algn="just"/>
            <a:r>
              <a:rPr lang="fr-FR" dirty="0"/>
              <a:t>Apprendre à ajouter vos premiers blocs de programmation dans le canevas de programmation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98C1F-40D3-4079-8842-220AB35B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9C434-77FE-4650-965F-6D59A85C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7B2F9-269D-4196-8BAD-2FF16442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078" y="3429000"/>
            <a:ext cx="3427528" cy="244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5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7D79-C954-48CD-BD57-6D1D77B1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Pourquoi</a:t>
            </a:r>
            <a:r>
              <a:rPr lang="en-US" dirty="0"/>
              <a:t> </a:t>
            </a:r>
            <a:r>
              <a:rPr lang="en-US" dirty="0" err="1"/>
              <a:t>configurer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code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91EE-0349-4CAB-928C-E3DE53F7D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Chaque robot est différent</a:t>
            </a:r>
          </a:p>
          <a:p>
            <a:r>
              <a:rPr lang="fr-FR" dirty="0"/>
              <a:t>Avant de pouvoir programmer un déplacement ou une rotation, vous devez d'abord définir la manière dont vous avez configuré votre robot :</a:t>
            </a:r>
          </a:p>
          <a:p>
            <a:pPr marL="720725" lvl="1" indent="-396875">
              <a:buFont typeface="Wingdings" panose="05000000000000000000" pitchFamily="2" charset="2"/>
              <a:buChar char="q"/>
            </a:pPr>
            <a:r>
              <a:rPr lang="fr-FR" dirty="0"/>
              <a:t>À quels ports les moteurs d'entraînement sont-ils reliés ?</a:t>
            </a:r>
          </a:p>
          <a:p>
            <a:pPr marL="720725" lvl="1" indent="-396875">
              <a:buFont typeface="Wingdings" panose="05000000000000000000" pitchFamily="2" charset="2"/>
              <a:buChar char="q"/>
            </a:pPr>
            <a:r>
              <a:rPr lang="fr-FR" dirty="0"/>
              <a:t>Quel type de roues utilisez-vous ?</a:t>
            </a:r>
          </a:p>
          <a:p>
            <a:pPr marL="720725" lvl="1" indent="-396875">
              <a:buFont typeface="Wingdings" panose="05000000000000000000" pitchFamily="2" charset="2"/>
              <a:buChar char="q"/>
            </a:pPr>
            <a:r>
              <a:rPr lang="fr-FR" dirty="0"/>
              <a:t>À quelle vitesse voulez-vous vous déplacer ?</a:t>
            </a:r>
          </a:p>
          <a:p>
            <a:pPr marL="720725" lvl="1" indent="-396875">
              <a:buFont typeface="Wingdings" panose="05000000000000000000" pitchFamily="2" charset="2"/>
              <a:buChar char="q"/>
            </a:pPr>
            <a:r>
              <a:rPr lang="fr-FR" dirty="0"/>
              <a:t>Voulez-vous vous arrêter immédiatement à la fin d'un mouvement ?</a:t>
            </a:r>
          </a:p>
          <a:p>
            <a:r>
              <a:rPr lang="fr-FR" dirty="0"/>
              <a:t>Ces informations doivent figurer dans chaque programme que vous écrivez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3482E-4173-4A02-8037-DE2BE8B33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9DE4EA-6E01-41FF-AD88-46AF871D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6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0D8-CD19-4502-9A32-AA9B8D5C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Qu'est-ce qui est connecté à chaque port 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DBF7C-8827-47C3-80B3-4725A61B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A339-F82D-4007-A1EC-D804E8CB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5AB88-3281-437A-A0DB-5267CB5D3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319" y="3781302"/>
            <a:ext cx="3427528" cy="24413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5C858F1-2591-4740-8B00-84FF3D862A2C}"/>
              </a:ext>
            </a:extLst>
          </p:cNvPr>
          <p:cNvGrpSpPr/>
          <p:nvPr/>
        </p:nvGrpSpPr>
        <p:grpSpPr>
          <a:xfrm>
            <a:off x="545686" y="3636133"/>
            <a:ext cx="3427528" cy="2475398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3A7037-74AB-4CD0-BF16-CF93A33C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2B90C2-0D0E-4AAF-8ACA-E3B31A6CA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D8487D-E5F9-4593-A7A5-C0563C045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FC8958-3D02-4EF4-9BB9-C890DEDDF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FB5D72-9258-4EF9-BCC0-5BE2C45C2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0EBAE4-F2D9-4B42-BCBF-82E74C060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0D50A4-6855-413E-BBCB-85AD4C682ED4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Droid Bot IV Configuration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A79C66-99CF-4E48-83DC-CB39DDCC0E86}"/>
              </a:ext>
            </a:extLst>
          </p:cNvPr>
          <p:cNvSpPr txBox="1"/>
          <p:nvPr/>
        </p:nvSpPr>
        <p:spPr>
          <a:xfrm>
            <a:off x="5480247" y="3769289"/>
            <a:ext cx="3118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Réglage</a:t>
            </a:r>
            <a:r>
              <a:rPr lang="en-US" sz="1100" dirty="0"/>
              <a:t> par </a:t>
            </a:r>
            <a:r>
              <a:rPr lang="en-US" sz="1100" dirty="0" err="1"/>
              <a:t>défaut</a:t>
            </a:r>
            <a:r>
              <a:rPr lang="en-US" sz="1100" dirty="0"/>
              <a:t> du </a:t>
            </a:r>
            <a:r>
              <a:rPr lang="en-US" sz="1100" dirty="0" err="1"/>
              <a:t>ADB</a:t>
            </a:r>
            <a:endParaRPr lang="en-US"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506120-C7D2-493D-980C-16A93BC0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23"/>
          <a:stretch/>
        </p:blipFill>
        <p:spPr>
          <a:xfrm>
            <a:off x="5470990" y="1684660"/>
            <a:ext cx="3118067" cy="1967295"/>
          </a:xfrm>
          <a:prstGeom prst="rect">
            <a:avLst/>
          </a:prstGeom>
        </p:spPr>
      </p:pic>
      <p:pic>
        <p:nvPicPr>
          <p:cNvPr id="17" name="Picture 16" descr="A close up of a toy&#10;&#10;Description automatically generated">
            <a:extLst>
              <a:ext uri="{FF2B5EF4-FFF2-40B4-BE49-F238E27FC236}">
                <a16:creationId xmlns:a16="http://schemas.microsoft.com/office/drawing/2014/main" id="{D5D09C68-EEAD-4130-A943-5FAC1E952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38" y="1334418"/>
            <a:ext cx="3417766" cy="2563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6A27CA-18F7-4302-8814-87526504E469}"/>
              </a:ext>
            </a:extLst>
          </p:cNvPr>
          <p:cNvSpPr txBox="1"/>
          <p:nvPr/>
        </p:nvSpPr>
        <p:spPr>
          <a:xfrm>
            <a:off x="7528113" y="1567326"/>
            <a:ext cx="89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93751-544D-4356-9F4A-338C3DA3D4CF}"/>
              </a:ext>
            </a:extLst>
          </p:cNvPr>
          <p:cNvSpPr txBox="1"/>
          <p:nvPr/>
        </p:nvSpPr>
        <p:spPr>
          <a:xfrm>
            <a:off x="2731430" y="1455415"/>
            <a:ext cx="141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IV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ABFCDE-7326-4F13-9B0F-010AAED6BFFD}"/>
              </a:ext>
            </a:extLst>
          </p:cNvPr>
          <p:cNvSpPr txBox="1"/>
          <p:nvPr/>
        </p:nvSpPr>
        <p:spPr>
          <a:xfrm>
            <a:off x="201728" y="4003836"/>
            <a:ext cx="8512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Moteur</a:t>
            </a:r>
            <a:endParaRPr lang="en-US" sz="1100" dirty="0"/>
          </a:p>
          <a:p>
            <a:pPr algn="ctr"/>
            <a:r>
              <a:rPr lang="en-US" sz="1100" dirty="0"/>
              <a:t>de</a:t>
            </a:r>
          </a:p>
          <a:p>
            <a:r>
              <a:rPr lang="en-US" sz="1100" dirty="0"/>
              <a:t>propulsion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4F25AB-9831-4449-ADDE-4C77C233CE23}"/>
              </a:ext>
            </a:extLst>
          </p:cNvPr>
          <p:cNvSpPr txBox="1"/>
          <p:nvPr/>
        </p:nvSpPr>
        <p:spPr>
          <a:xfrm>
            <a:off x="283838" y="5371934"/>
            <a:ext cx="8512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Moteur</a:t>
            </a:r>
            <a:endParaRPr lang="en-US" sz="1100" dirty="0"/>
          </a:p>
          <a:p>
            <a:r>
              <a:rPr lang="en-US" sz="1100" dirty="0"/>
              <a:t>de</a:t>
            </a:r>
          </a:p>
          <a:p>
            <a:r>
              <a:rPr lang="en-US" sz="1100" dirty="0"/>
              <a:t>propulsion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A49ACC-BE28-4A52-8D69-7554CC41E21C}"/>
              </a:ext>
            </a:extLst>
          </p:cNvPr>
          <p:cNvSpPr txBox="1"/>
          <p:nvPr/>
        </p:nvSpPr>
        <p:spPr>
          <a:xfrm>
            <a:off x="4994084" y="4114284"/>
            <a:ext cx="11111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Moteur</a:t>
            </a:r>
            <a:r>
              <a:rPr lang="en-US" sz="1100" dirty="0"/>
              <a:t> </a:t>
            </a:r>
          </a:p>
          <a:p>
            <a:r>
              <a:rPr lang="en-US" sz="1100" dirty="0"/>
              <a:t>de</a:t>
            </a:r>
          </a:p>
          <a:p>
            <a:r>
              <a:rPr lang="en-US" sz="1100" dirty="0"/>
              <a:t>propulsion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92FEED-D455-47E7-AA64-68CA2329B2D4}"/>
              </a:ext>
            </a:extLst>
          </p:cNvPr>
          <p:cNvSpPr txBox="1"/>
          <p:nvPr/>
        </p:nvSpPr>
        <p:spPr>
          <a:xfrm>
            <a:off x="4994084" y="5419402"/>
            <a:ext cx="10985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Moteur</a:t>
            </a:r>
            <a:endParaRPr lang="en-US" sz="1100" dirty="0"/>
          </a:p>
          <a:p>
            <a:r>
              <a:rPr lang="en-US" sz="1100" dirty="0"/>
              <a:t>de</a:t>
            </a:r>
          </a:p>
          <a:p>
            <a:r>
              <a:rPr lang="en-US" sz="1100" dirty="0"/>
              <a:t>propulsion</a:t>
            </a:r>
          </a:p>
        </p:txBody>
      </p:sp>
    </p:spTree>
    <p:extLst>
      <p:ext uri="{BB962C8B-B14F-4D97-AF65-F5344CB8AC3E}">
        <p14:creationId xmlns:p14="http://schemas.microsoft.com/office/powerpoint/2010/main" val="77508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D909-918C-9E42-9362-D55F91E2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des blocages de mouvements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C9749-535A-844C-917F-6213A60C2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6263063" cy="1430935"/>
          </a:xfrm>
        </p:spPr>
        <p:txBody>
          <a:bodyPr/>
          <a:lstStyle/>
          <a:p>
            <a:pPr algn="just"/>
            <a:r>
              <a:rPr lang="fr-FR" dirty="0"/>
              <a:t>Avant d'utiliser les blocs de mouvement, vous devez d'abord configurer le robot. </a:t>
            </a:r>
          </a:p>
          <a:p>
            <a:pPr algn="just"/>
            <a:r>
              <a:rPr lang="fr-FR" dirty="0"/>
              <a:t>Il existe trois blocs à cet effet :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EF38FA-172D-524E-BEBC-0A3805EB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CCEF7C-834D-492D-BE5F-D025AB43D18F}"/>
              </a:ext>
            </a:extLst>
          </p:cNvPr>
          <p:cNvGrpSpPr/>
          <p:nvPr/>
        </p:nvGrpSpPr>
        <p:grpSpPr>
          <a:xfrm>
            <a:off x="6663776" y="1278320"/>
            <a:ext cx="1199001" cy="1371767"/>
            <a:chOff x="6507213" y="1384746"/>
            <a:chExt cx="1199001" cy="137176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122D2C-4D47-4029-8F4A-E717F89127F9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0" name="Rounded Rectangle 14">
                <a:extLst>
                  <a:ext uri="{FF2B5EF4-FFF2-40B4-BE49-F238E27FC236}">
                    <a16:creationId xmlns:a16="http://schemas.microsoft.com/office/drawing/2014/main" id="{507020E4-B09D-43F0-A376-2009F9F16C1A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rgbClr val="FFD5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15">
                <a:extLst>
                  <a:ext uri="{FF2B5EF4-FFF2-40B4-BE49-F238E27FC236}">
                    <a16:creationId xmlns:a16="http://schemas.microsoft.com/office/drawing/2014/main" id="{076AEFFD-93DC-489E-8590-E55B8C329988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2" name="Rounded Rectangle 16">
                <a:extLst>
                  <a:ext uri="{FF2B5EF4-FFF2-40B4-BE49-F238E27FC236}">
                    <a16:creationId xmlns:a16="http://schemas.microsoft.com/office/drawing/2014/main" id="{D0D6CCAE-145A-4997-A904-2E4B2642C62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65F9179-3A27-4B0C-AA29-2354FB3C2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5B1542-4D6E-4F7D-AF88-01079C8A2E71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706CA1-D89A-4D08-BC98-41DF093CA217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00E3E2B-F7D0-4EC9-B5E5-8EC58043C00E}"/>
              </a:ext>
            </a:extLst>
          </p:cNvPr>
          <p:cNvSpPr txBox="1"/>
          <p:nvPr/>
        </p:nvSpPr>
        <p:spPr>
          <a:xfrm>
            <a:off x="175259" y="2431598"/>
            <a:ext cx="43136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Détermine quels moteurs sont connectés aux roues gauche et droite (modifiez les réglages de votre robot). A tout moment, les blocs ont 2 entrées pour les roues - la première pour la roue gauche et la seconde pour la roue droite.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48BDEB-E7F9-4988-B0C4-FE958C050232}"/>
              </a:ext>
            </a:extLst>
          </p:cNvPr>
          <p:cNvSpPr txBox="1"/>
          <p:nvPr/>
        </p:nvSpPr>
        <p:spPr>
          <a:xfrm>
            <a:off x="175260" y="4362105"/>
            <a:ext cx="4313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Détermine ce que le robot fait à la fin d'un bloc de déplacement (freiner, maintenir la position ou flotter). Pour accéder à ce bloc, vous devez ajouter "More </a:t>
            </a:r>
            <a:r>
              <a:rPr lang="fr-FR" sz="1400" dirty="0" err="1"/>
              <a:t>Movement</a:t>
            </a:r>
            <a:r>
              <a:rPr lang="fr-FR" sz="1400" dirty="0"/>
              <a:t> Blocks" à partir des extensions de bloc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AD70A4-6E82-4A05-AE5A-E720C0AE37AF}"/>
              </a:ext>
            </a:extLst>
          </p:cNvPr>
          <p:cNvSpPr txBox="1"/>
          <p:nvPr/>
        </p:nvSpPr>
        <p:spPr>
          <a:xfrm>
            <a:off x="175260" y="3587500"/>
            <a:ext cx="4313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Définit la vitesse "par défaut" pour les blocs de déplacement que vous pouvez utiliser plus tard dans le programme</a:t>
            </a:r>
          </a:p>
          <a:p>
            <a:pPr algn="just"/>
            <a:endParaRPr lang="fr-FR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B5A00-092D-4024-966B-D7D4187A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57D15-F9F6-4715-9CDB-5E3BDF756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210" y="3010134"/>
            <a:ext cx="4529050" cy="175833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1DAF77-FEF9-451B-9752-7B78D47774E6}"/>
              </a:ext>
            </a:extLst>
          </p:cNvPr>
          <p:cNvCxnSpPr/>
          <p:nvPr/>
        </p:nvCxnSpPr>
        <p:spPr>
          <a:xfrm>
            <a:off x="7970808" y="1949570"/>
            <a:ext cx="681486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83D143-9F92-4D9C-B264-BEC798CA90EC}"/>
              </a:ext>
            </a:extLst>
          </p:cNvPr>
          <p:cNvSpPr txBox="1"/>
          <p:nvPr/>
        </p:nvSpPr>
        <p:spPr>
          <a:xfrm>
            <a:off x="6415822" y="1318666"/>
            <a:ext cx="70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Gauche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94E42-1926-4D78-9DD5-C7AD571AA532}"/>
              </a:ext>
            </a:extLst>
          </p:cNvPr>
          <p:cNvSpPr txBox="1"/>
          <p:nvPr/>
        </p:nvSpPr>
        <p:spPr>
          <a:xfrm>
            <a:off x="6381191" y="2292232"/>
            <a:ext cx="70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Droite</a:t>
            </a:r>
          </a:p>
        </p:txBody>
      </p:sp>
    </p:spTree>
    <p:extLst>
      <p:ext uri="{BB962C8B-B14F-4D97-AF65-F5344CB8AC3E}">
        <p14:creationId xmlns:p14="http://schemas.microsoft.com/office/powerpoint/2010/main" val="369241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E898-83DB-4938-A1BC-282AB1B6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Modes d'arrêt : frein vs. maintien vs. flottement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A72E3-BAD2-4968-88D6-40962798A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746864" cy="5082601"/>
          </a:xfrm>
        </p:spPr>
        <p:txBody>
          <a:bodyPr/>
          <a:lstStyle/>
          <a:p>
            <a:pPr algn="just"/>
            <a:r>
              <a:rPr lang="fr-FR" dirty="0"/>
              <a:t>Freinage - après un déménagement, arrêtez les moteurs</a:t>
            </a:r>
          </a:p>
          <a:p>
            <a:pPr algn="just"/>
            <a:r>
              <a:rPr lang="fr-FR" dirty="0"/>
              <a:t>Maintien de la position - après un déplacement, arrêter le moteur et utiliser la puissance du moteur pour contrer tout autre mouvement jusqu'à ce que le moteur soit à nouveau utilisé. Vous ne pourrez pas déplacer le moteur à la main. </a:t>
            </a:r>
          </a:p>
          <a:p>
            <a:pPr algn="just"/>
            <a:r>
              <a:rPr lang="fr-FR" dirty="0"/>
              <a:t>Flottement - après un déplacement, laissez les moteurs se déplacer sous l'effet de l'impulsion</a:t>
            </a:r>
          </a:p>
          <a:p>
            <a:pPr algn="just"/>
            <a:r>
              <a:rPr lang="fr-FR" dirty="0"/>
              <a:t>En général, nous utiliserons le maintien ou le freinage dans la plupart de nos programmes.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717C7-BF4B-41DD-B21C-09228337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D16BB-55AA-4856-B048-09BB4D5D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0F16C-7738-4A8F-9F8C-836E0513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860" y="4287981"/>
            <a:ext cx="42386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2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5C86-BB45-BD4A-98B4-ADDB24F5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Comment ajouter un bloc de programmation ?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A58C58-ADFC-419E-A23D-AAECACBF4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188" y="1802342"/>
            <a:ext cx="2921273" cy="4373563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E37F2-B997-F14B-A947-B6125D2D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FE2B4B-67A1-C640-8A90-ACFCF72B9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37" t="-1" r="6733" b="70881"/>
          <a:stretch/>
        </p:blipFill>
        <p:spPr>
          <a:xfrm>
            <a:off x="4531230" y="1627452"/>
            <a:ext cx="3170995" cy="1494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547F5-59E2-EA43-ABC3-4743A0A0C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32" t="1247" b="66939"/>
          <a:stretch/>
        </p:blipFill>
        <p:spPr>
          <a:xfrm>
            <a:off x="4557406" y="1636402"/>
            <a:ext cx="3296296" cy="1640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7DF38-3703-BF4B-9384-F4EC55ED26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4" t="4809" r="24645" b="25872"/>
          <a:stretch/>
        </p:blipFill>
        <p:spPr>
          <a:xfrm>
            <a:off x="4556992" y="1699880"/>
            <a:ext cx="3170995" cy="1575822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C802BFB4-7BDF-D446-8980-62656BD60E66}"/>
              </a:ext>
            </a:extLst>
          </p:cNvPr>
          <p:cNvSpPr/>
          <p:nvPr/>
        </p:nvSpPr>
        <p:spPr>
          <a:xfrm rot="5400000">
            <a:off x="1559738" y="990518"/>
            <a:ext cx="3774163" cy="4108496"/>
          </a:xfrm>
          <a:prstGeom prst="arc">
            <a:avLst>
              <a:gd name="adj1" fmla="val 15965852"/>
              <a:gd name="adj2" fmla="val 18561"/>
            </a:avLst>
          </a:prstGeom>
          <a:ln w="76200">
            <a:solidFill>
              <a:srgbClr val="00B9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E0C98B-584A-4D93-8B5F-D4BDA4635705}"/>
              </a:ext>
            </a:extLst>
          </p:cNvPr>
          <p:cNvSpPr txBox="1"/>
          <p:nvPr/>
        </p:nvSpPr>
        <p:spPr>
          <a:xfrm>
            <a:off x="5589087" y="3388128"/>
            <a:ext cx="2572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ÉTAPE 1 : Cliquez et maintenez le bloc "Set Mouvement Speed" et faites-le glisser vers la zone de programmation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27D8C-9BB9-4C23-A921-AD910B028E84}"/>
              </a:ext>
            </a:extLst>
          </p:cNvPr>
          <p:cNvSpPr txBox="1"/>
          <p:nvPr/>
        </p:nvSpPr>
        <p:spPr>
          <a:xfrm>
            <a:off x="4369135" y="5521884"/>
            <a:ext cx="4029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ÉTAPE 2 : Déposez à côté du bloc de départ (flèche verte) (Voir l'animation)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67ADE2-3013-429E-AEE7-1F740B89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AC6F-CCBF-4CC2-8D06-F370E4B7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Taille des roues et configuration des mouvements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904D7-393A-4029-861A-F1DE7C36A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914935" cy="5082601"/>
          </a:xfrm>
        </p:spPr>
        <p:txBody>
          <a:bodyPr>
            <a:normAutofit/>
          </a:bodyPr>
          <a:lstStyle/>
          <a:p>
            <a:pPr algn="just"/>
            <a:r>
              <a:rPr lang="fr-FR" dirty="0"/>
              <a:t>L'option par défaut pour le bloc de déplacement est de se déplacer sur une distance spécifiée en cm </a:t>
            </a:r>
          </a:p>
          <a:p>
            <a:pPr algn="just"/>
            <a:r>
              <a:rPr lang="fr-FR" dirty="0"/>
              <a:t>Cependant, avant d'utiliser ce mode, vous devez indiquer au programme le nombre de cm par rotation parcourue  </a:t>
            </a:r>
          </a:p>
          <a:p>
            <a:pPr algn="just"/>
            <a:r>
              <a:rPr lang="fr-FR" dirty="0"/>
              <a:t>Vous devrez calculer cette valeur car elle dépend de la roue que vous utilisez. Les deux diapositives suivantes expliquent les différentes façons de calculer cette valeur.</a:t>
            </a:r>
          </a:p>
          <a:p>
            <a:pPr algn="just"/>
            <a:r>
              <a:rPr lang="fr-FR" dirty="0"/>
              <a:t>Notez que vous pouvez utiliser les pouces au lieu des centimètres si vous préférez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27ED2-0753-476E-ACD5-1941CB26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858D7D2-F46A-4965-B7CF-63C61DFF3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96" y="3495511"/>
            <a:ext cx="3571046" cy="59107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1114C5-FB77-41B4-BC79-AF8DE97E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63F77E-AB24-4453-A13D-C89E4C56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564" y="1275901"/>
            <a:ext cx="3961276" cy="1888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697879-282F-4240-80CA-149560AB3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895" y="4175214"/>
            <a:ext cx="3680769" cy="6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4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>
            <a:normAutofit fontScale="90000"/>
          </a:bodyPr>
          <a:lstStyle/>
          <a:p>
            <a:r>
              <a:rPr lang="fr-FR" dirty="0"/>
              <a:t>De combien de cm le robot se déplace-t-il en une rotation ? (méthode 1)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3782DB9-B396-463D-9997-54A4939BB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9" y="1140006"/>
            <a:ext cx="5626876" cy="5082601"/>
          </a:xfrm>
        </p:spPr>
        <p:txBody>
          <a:bodyPr>
            <a:normAutofit/>
          </a:bodyPr>
          <a:lstStyle/>
          <a:p>
            <a:pPr marL="476100" indent="-342900" algn="just">
              <a:buAutoNum type="arabicPeriod"/>
            </a:pPr>
            <a:r>
              <a:rPr lang="fr-FR" dirty="0"/>
              <a:t>Recherchez la taille de la roue en mm imprimée sur votre pneu et divisez-la par 10 pour la convertir en cm (car 1cm=10mm)</a:t>
            </a:r>
          </a:p>
          <a:p>
            <a:pPr marL="476100" indent="-342900" algn="just">
              <a:buAutoNum type="arabicPeriod"/>
            </a:pPr>
            <a:r>
              <a:rPr lang="fr-FR" dirty="0"/>
              <a:t>Multipliez la réponse de l'étape 1 par π (3.14) pour calculer la circonférence</a:t>
            </a:r>
          </a:p>
          <a:p>
            <a:pPr marL="476100" indent="-342900" algn="just">
              <a:buAutoNum type="arabicPeriod"/>
            </a:pPr>
            <a:r>
              <a:rPr lang="fr-FR" dirty="0"/>
              <a:t>Utilisez cette valeur pour régler le bloc de rotation du moteur</a:t>
            </a:r>
          </a:p>
          <a:p>
            <a:pPr algn="just"/>
            <a:r>
              <a:rPr lang="fr-FR" sz="1600" b="1" dirty="0"/>
              <a:t>Exemple de calcul utilisant les petites roues SPIKE Prime standard (utilisées dans le </a:t>
            </a:r>
            <a:r>
              <a:rPr lang="fr-FR" sz="1600" b="1" dirty="0" err="1"/>
              <a:t>Droid</a:t>
            </a:r>
            <a:r>
              <a:rPr lang="fr-FR" sz="1600" b="1" dirty="0"/>
              <a:t> Bot IV)  </a:t>
            </a:r>
            <a:r>
              <a:rPr lang="en-US" sz="1600" b="1" dirty="0"/>
              <a:t>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fr-FR" dirty="0"/>
              <a:t>Petites roues SPIKE Prime = 5,6 cm de diamètre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fr-FR" dirty="0"/>
              <a:t>5,6 cm × π = 17,5 cm par rotation</a:t>
            </a:r>
          </a:p>
          <a:p>
            <a:pPr algn="just"/>
            <a:r>
              <a:rPr lang="fr-FR" sz="1600" b="1" dirty="0"/>
              <a:t>Exemple de calcul utilisant les grandes roues SPIKE Prime standard (utilisées dans la </a:t>
            </a:r>
            <a:r>
              <a:rPr lang="fr-FR" sz="1600" b="1" dirty="0" err="1"/>
              <a:t>ADB</a:t>
            </a:r>
            <a:r>
              <a:rPr lang="fr-FR" sz="1600" b="1" dirty="0"/>
              <a:t>) </a:t>
            </a:r>
            <a:r>
              <a:rPr lang="en-US" sz="1600" b="1" dirty="0"/>
              <a:t>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fr-FR" dirty="0"/>
              <a:t>Grandes roues SPIKE Prime = 8,8 cm de diamètre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fr-FR" dirty="0"/>
              <a:t>8,8 cm × π = 27,6 cm par rotation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58062" y="1217162"/>
            <a:ext cx="2366438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Tableau utile avec les roues LEGO courantes et leurs diamètres.</a:t>
            </a:r>
          </a:p>
          <a:p>
            <a:pPr algn="ctr"/>
            <a:endParaRPr lang="fr-FR" sz="1100" dirty="0"/>
          </a:p>
          <a:p>
            <a:pPr algn="ctr"/>
            <a:r>
              <a:rPr lang="en-US" sz="1100" dirty="0">
                <a:hlinkClick r:id="rId2"/>
              </a:rPr>
              <a:t>http://wheels.sariel.pl/</a:t>
            </a:r>
            <a:endParaRPr lang="en-US" sz="1100" dirty="0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6ECA8D-551E-4E24-87AA-BA3499D89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062" y="3275575"/>
            <a:ext cx="2918632" cy="483084"/>
          </a:xfrm>
          <a:prstGeom prst="rect">
            <a:avLst/>
          </a:prstGeom>
        </p:spPr>
      </p:pic>
      <p:pic>
        <p:nvPicPr>
          <p:cNvPr id="7" name="Picture 6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0BFB56A4-ED92-400A-9F09-E258CEE1D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41" t="40444" r="29622"/>
          <a:stretch/>
        </p:blipFill>
        <p:spPr>
          <a:xfrm>
            <a:off x="6540342" y="3880075"/>
            <a:ext cx="1594825" cy="1727503"/>
          </a:xfrm>
          <a:prstGeom prst="rect">
            <a:avLst/>
          </a:prstGeom>
        </p:spPr>
      </p:pic>
      <p:pic>
        <p:nvPicPr>
          <p:cNvPr id="11" name="Picture 10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0D1E8E4D-CA43-439D-ABFF-8AD93E858F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41" r="29622" b="59556"/>
          <a:stretch/>
        </p:blipFill>
        <p:spPr>
          <a:xfrm>
            <a:off x="6540343" y="2191946"/>
            <a:ext cx="1594825" cy="1173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C7766-ECC5-4CC8-8CF0-D0B6041F6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062" y="5602025"/>
            <a:ext cx="2948778" cy="5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586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1364</TotalTime>
  <Words>1180</Words>
  <Application>Microsoft Office PowerPoint</Application>
  <PresentationFormat>Affichage à l'écran (4:3)</PresentationFormat>
  <Paragraphs>105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Calibri</vt:lpstr>
      <vt:lpstr>Gill Sans MT</vt:lpstr>
      <vt:lpstr>Helvetica Neue</vt:lpstr>
      <vt:lpstr>Wingdings</vt:lpstr>
      <vt:lpstr>Wingdings 2</vt:lpstr>
      <vt:lpstr>Dividend</vt:lpstr>
      <vt:lpstr>Configuration du movement du robot</vt:lpstr>
      <vt:lpstr>Objectifs de la leçon</vt:lpstr>
      <vt:lpstr>Pourquoi configurer votre code ?</vt:lpstr>
      <vt:lpstr>Qu'est-ce qui est connecté à chaque port ?</vt:lpstr>
      <vt:lpstr>Configuration des blocages de mouvements</vt:lpstr>
      <vt:lpstr>Modes d'arrêt : frein vs. maintien vs. flottement</vt:lpstr>
      <vt:lpstr>Comment ajouter un bloc de programmation ?</vt:lpstr>
      <vt:lpstr>Taille des roues et configuration des mouvements</vt:lpstr>
      <vt:lpstr>De combien de cm le robot se déplace-t-il en une rotation ? (méthode 1)</vt:lpstr>
      <vt:lpstr>De combien de cm le robot se déplace-t-il en une rotation ? (méthode 2)</vt:lpstr>
      <vt:lpstr>Montage</vt:lpstr>
      <vt:lpstr>générique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Sofia BEN SOUDA</cp:lastModifiedBy>
  <cp:revision>166</cp:revision>
  <dcterms:created xsi:type="dcterms:W3CDTF">2016-07-04T02:35:12Z</dcterms:created>
  <dcterms:modified xsi:type="dcterms:W3CDTF">2020-07-19T16:03:57Z</dcterms:modified>
</cp:coreProperties>
</file>